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93" r:id="rId16"/>
    <p:sldId id="294" r:id="rId17"/>
    <p:sldId id="269" r:id="rId18"/>
    <p:sldId id="272" r:id="rId19"/>
    <p:sldId id="273" r:id="rId20"/>
    <p:sldId id="274" r:id="rId21"/>
    <p:sldId id="275" r:id="rId22"/>
    <p:sldId id="295" r:id="rId23"/>
    <p:sldId id="296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7" r:id="rId38"/>
    <p:sldId id="298" r:id="rId39"/>
    <p:sldId id="290" r:id="rId40"/>
    <p:sldId id="291" r:id="rId41"/>
    <p:sldId id="292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2" r:id="rId54"/>
    <p:sldId id="311" r:id="rId55"/>
    <p:sldId id="310" r:id="rId56"/>
    <p:sldId id="313" r:id="rId57"/>
    <p:sldId id="270" r:id="rId58"/>
    <p:sldId id="28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93690"/>
  </p:normalViewPr>
  <p:slideViewPr>
    <p:cSldViewPr snapToGrid="0" snapToObjects="1">
      <p:cViewPr varScale="1">
        <p:scale>
          <a:sx n="119" d="100"/>
          <a:sy n="119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9541-D561-FC4B-AA99-363E590EE5E2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C9FF-1637-ED4C-9AFE-347B8AEA9B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2C9FF-1637-ED4C-9AFE-347B8AEA9BE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10FCC-9D2D-A74E-A1A0-FAB38896F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B77AFF-1D36-564E-9170-740D5B0E8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183140-5A2E-864E-8E80-F178DBA5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8F46B-98A4-AD47-BE7F-FF3EDA4D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F5F1D-8C29-394D-BD78-120DE17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9DB35-58AC-964A-9391-33308AC7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39AA99-5060-394E-9482-438BB511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276E4-8D17-784D-9CB8-A9D935D6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1A7992-D236-284D-A552-3E087F7D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BF08B3-1E79-A641-9244-7DFAFB4E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81363B-665F-9C47-A3CF-9EA5126E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3B7E96-1113-F44C-851A-4D56EB7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9C3590-599E-A847-9A1E-E78E5A1C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278826-5D87-244F-8290-167BB4E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78E44-0363-5940-89B8-06FDA4E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3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BBCBD-F76D-4A47-A85A-93D0AAB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51DDB-1584-0A4F-84BD-69268585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F6EBE-EE3B-7147-84D8-2E75F8E7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70321B-15E2-8D42-8717-75D5B3E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A3D6-6B43-6544-9898-991A3B8A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8A1B8-E35A-BC4A-A325-9794116E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EBC416-B0CD-FF42-A749-5100E885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F5F3B-043B-E247-A5D5-AA260A8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54345-9379-8E48-83AC-199E43C4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F72A0-22C7-AB45-AFEB-4E04EAE6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92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913D7-AA52-CD46-A5B3-0B6133A6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CB896-D958-AC43-B0FF-76B34507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BBD39-BA67-B24D-A604-1671EE4D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E8AC39-AD28-5148-9A15-410AEEC8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2EFA7F-579F-F249-883F-780E225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FE64A-8FA6-0B40-B928-ABCD365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686C1-F1A4-8841-A45E-134D27BD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EE7EE3-C4BF-9B45-9B84-50C83EFC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54B101-6468-F64E-B5BB-63265805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0C1D6C-11D5-B247-9E8C-D79409135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701B6A-9320-E84C-984D-52F3D7AD7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DC267A-2C6D-564E-9FCA-6412D041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196E95-5CF7-6D4D-83FB-08BC7BF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F51B2D-5EE6-4D48-8FB4-4C810E0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868F-6F57-7447-90AC-286E3C0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01CF31-2EAC-B842-B29D-4787238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E39EFC-862B-9A4F-83E1-4524418B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19EC7A-BC3F-9145-B96C-1D5EB96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3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E6E8F-F82C-F04A-8F1B-0817D5B6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B511AA-8399-D74A-8588-28AF797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128D6-078F-0C4D-B5EE-6661A189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22388-78BA-C647-BC6D-9F25E438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F35BA-CDBD-A24C-920D-CE150C7C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1E529E-6F8D-E74D-BD95-E4B4F9EF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F9749F-B21C-014C-90E0-6F84ABC0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C3DA18-5CFF-8540-AE60-8C399BAD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05B4A5-F406-864B-BDF4-A9AC67D9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79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EA0B5-D29D-1042-9111-47A8F2F3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26BAC-DE72-724F-9038-9ACFA7113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6B6EB-37E7-814E-A052-8CD49026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EA45A6-DEC0-B345-8D99-CCBEF958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E25E7E-C0DF-064F-BDE5-C4ABC05D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14F919-17CB-0148-9194-BD465C2A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4D4098-2A80-C345-B077-1F778DD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540103-798A-5740-B4F9-1B25963F5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04F4F-7ADA-554A-BB2E-6F9972181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848D-9D38-1C45-8323-4645A9BAC388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9B291-A7FE-0E48-8947-7EA346931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0D9E3-7BAE-6441-B8B5-E0A51C93D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95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CSANnvayOd8Ay2scpk91AtpA16FvVqEg_zCZL32h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A400A-4179-C543-A2AC-E22EC2993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EC472A-0A85-254A-A2DB-051D73F9D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 Intuitive and </a:t>
            </a:r>
            <a:r>
              <a:rPr lang="fr-FR" dirty="0" err="1"/>
              <a:t>Gentle</a:t>
            </a:r>
            <a:r>
              <a:rPr lang="fr-FR" dirty="0"/>
              <a:t>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550F11-52D3-8A44-AA43-344E0F0AB3AB}"/>
              </a:ext>
            </a:extLst>
          </p:cNvPr>
          <p:cNvSpPr txBox="1"/>
          <p:nvPr/>
        </p:nvSpPr>
        <p:spPr>
          <a:xfrm>
            <a:off x="1932776" y="5521943"/>
            <a:ext cx="832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Screenshots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/>
              <a:t> 3blue1brown’s </a:t>
            </a:r>
            <a:r>
              <a:rPr lang="fr-FR" dirty="0"/>
              <a:t>animations:</a:t>
            </a:r>
          </a:p>
          <a:p>
            <a:r>
              <a:rPr lang="fr-FR" dirty="0">
                <a:hlinkClick r:id="rId2"/>
              </a:rPr>
              <a:t>https://www.youtube.com/channel/CSANnvayOd8Ay2scpk91AtpA16FvVqEg_zCZL32hs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01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F7D37D-4ACD-4C42-BE50-4F311806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7EEE8-544B-5740-A1E3-B297E4F5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803" y="1833765"/>
            <a:ext cx="9805015" cy="7804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Can think of vector addition as a </a:t>
            </a:r>
            <a:r>
              <a:rPr lang="en-US" sz="2400" i="1" dirty="0"/>
              <a:t>4 step path </a:t>
            </a:r>
            <a:r>
              <a:rPr lang="en-US" sz="2400" dirty="0"/>
              <a:t>from the origin to the tip of the second vector.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E81EB8-58F0-534F-8BC8-F7D4B44F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8" y="2785950"/>
            <a:ext cx="3532517" cy="3514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149909-07CA-1A4E-AE10-B958F2F1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52" y="2785950"/>
            <a:ext cx="3759203" cy="35148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22F45E-0DAA-8C41-B3DC-2276826E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038604"/>
            <a:ext cx="3797536" cy="30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2DBEB1-1C5E-A54E-A044-3C2246A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Example</a:t>
            </a:r>
            <a:r>
              <a:rPr lang="fr-FR" sz="4000" dirty="0">
                <a:solidFill>
                  <a:srgbClr val="FFFFFF"/>
                </a:solidFill>
              </a:rPr>
              <a:t> and General Formula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3B4CB5-5E75-8D4B-893A-30EFECB0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78" y="2050595"/>
            <a:ext cx="3525071" cy="26173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F2597F-5332-904C-8E61-4337BF41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721512"/>
            <a:ext cx="4600354" cy="13226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D5BDD-7F25-6C4B-86DB-D8E3AE46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r>
              <a:rPr lang="fr-FR" sz="2000"/>
              <a:t>This is the same as </a:t>
            </a:r>
          </a:p>
          <a:p>
            <a:pPr lvl="1"/>
            <a:r>
              <a:rPr lang="fr-FR" sz="2000"/>
              <a:t>moving along the x axis a certain number of steps </a:t>
            </a:r>
          </a:p>
          <a:p>
            <a:pPr lvl="1"/>
            <a:r>
              <a:rPr lang="fr-FR" sz="2000"/>
              <a:t>and then moving parallel to the y axis for a certain number of steps.</a:t>
            </a:r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8856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1C408-2FEC-D841-A241-77192A6D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D6DAAE-DE98-EC4B-9289-D8C0B9ED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substracting</a:t>
            </a:r>
            <a:r>
              <a:rPr lang="fr-FR" dirty="0"/>
              <a:t> one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6942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5536-B1BF-A345-985D-286CDAEE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Vector Multiplication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 few </a:t>
                </a:r>
                <a:r>
                  <a:rPr lang="fr-FR" dirty="0" err="1"/>
                  <a:t>examples</a:t>
                </a:r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2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=&gt; </a:t>
                </a:r>
                <a:r>
                  <a:rPr lang="fr-FR" dirty="0" err="1"/>
                  <a:t>stretches</a:t>
                </a:r>
                <a:r>
                  <a:rPr lang="fr-FR" dirty="0"/>
                  <a:t>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=&gt; </a:t>
                </a:r>
                <a:r>
                  <a:rPr lang="fr-FR" dirty="0" err="1"/>
                  <a:t>squishes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-1.8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flips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around</a:t>
                </a:r>
                <a:r>
                  <a:rPr lang="fr-FR" dirty="0"/>
                  <a:t> and </a:t>
                </a:r>
                <a:r>
                  <a:rPr lang="fr-FR" dirty="0" err="1"/>
                  <a:t>stretches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95B4531-54C7-0E46-BE39-EDFC6E4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91" y="1027906"/>
            <a:ext cx="2835563" cy="1773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ADDB2F-F404-6B43-8A4F-DC91EEC2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91" y="2957222"/>
            <a:ext cx="2835563" cy="1552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1408F8-EF8B-9F44-AD5E-CA3DFB1C0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59" y="4680744"/>
            <a:ext cx="3554026" cy="16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7B88B9-F51C-1A4E-9DDA-5ED8CF7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endParaRPr lang="fr-FR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This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called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scaling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 a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vector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2, -1.8 etc… are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also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known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as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scalars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General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Idea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endParaRPr lang="fr-FR" b="0" i="1" dirty="0">
                  <a:solidFill>
                    <a:schemeClr val="bg1">
                      <a:alpha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  <a:blipFill>
                <a:blip r:embed="rId2"/>
                <a:stretch>
                  <a:fillRect l="-1734" t="-4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09355A1-2694-7545-B325-F60B3E61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32" y="2106989"/>
            <a:ext cx="4369112" cy="15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CD49-09A9-144B-9512-88D93E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 algn="ctr">
                  <a:buNone/>
                </a:pP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03722-298C-EB4B-9DE9-CA207BD1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Display the </a:t>
                </a:r>
                <a:r>
                  <a:rPr lang="fr-FR" dirty="0" err="1"/>
                  <a:t>following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:r>
                  <a:rPr lang="fr-FR" dirty="0" err="1"/>
                  <a:t>arrows</a:t>
                </a:r>
                <a:r>
                  <a:rPr lang="fr-FR" dirty="0"/>
                  <a:t> on an </a:t>
                </a:r>
                <a:r>
                  <a:rPr lang="fr-FR" dirty="0" err="1"/>
                  <a:t>xy</a:t>
                </a:r>
                <a:r>
                  <a:rPr lang="fr-FR" dirty="0"/>
                  <a:t>-graph: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2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E4089-8361-6048-BE32-29E9F001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reconcile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413ED-DF30-FB43-BF07-FBEA6459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about the </a:t>
            </a:r>
            <a:r>
              <a:rPr lang="fr-FR" dirty="0" err="1"/>
              <a:t>ability</a:t>
            </a:r>
            <a:r>
              <a:rPr lang="fr-FR" dirty="0"/>
              <a:t> to go back and </a:t>
            </a:r>
            <a:r>
              <a:rPr lang="fr-FR" dirty="0" err="1"/>
              <a:t>forth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geometric</a:t>
            </a:r>
            <a:r>
              <a:rPr lang="fr-FR" dirty="0"/>
              <a:t> / spatial </a:t>
            </a:r>
            <a:r>
              <a:rPr lang="fr-FR" dirty="0" err="1"/>
              <a:t>view</a:t>
            </a:r>
            <a:r>
              <a:rPr lang="fr-FR" dirty="0"/>
              <a:t> and the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  <a:p>
            <a:r>
              <a:rPr lang="fr-FR" dirty="0"/>
              <a:t>CS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patterns in data, </a:t>
            </a:r>
            <a:r>
              <a:rPr lang="fr-FR" dirty="0" err="1"/>
              <a:t>see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endParaRPr lang="fr-FR" dirty="0"/>
          </a:p>
          <a:p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and computer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programmers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mathematically</a:t>
            </a:r>
            <a:r>
              <a:rPr lang="fr-FR" dirty="0"/>
              <a:t> and </a:t>
            </a:r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11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6BF7CD-977D-FF4A-AAEA-7C7C4201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Basis </a:t>
            </a:r>
            <a:r>
              <a:rPr lang="fr-FR" sz="3600" dirty="0" err="1"/>
              <a:t>Vectors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r>
                  <a:rPr lang="fr-FR" sz="2000" dirty="0"/>
                  <a:t> and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endParaRPr lang="fr-FR" sz="2000" b="0" dirty="0"/>
              </a:p>
              <a:p>
                <a:r>
                  <a:rPr lang="fr-FR" sz="2000" b="0" dirty="0" err="1"/>
                  <a:t>Vectors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which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determine</a:t>
                </a:r>
                <a:r>
                  <a:rPr lang="fr-FR" sz="2000" b="0" dirty="0"/>
                  <a:t> the basic unit for the </a:t>
                </a:r>
                <a:r>
                  <a:rPr lang="fr-FR" sz="2000" b="0" dirty="0" err="1"/>
                  <a:t>space</a:t>
                </a:r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:endParaRPr lang="fr-FR" sz="2000" b="0" dirty="0"/>
              </a:p>
              <a:p>
                <a:endParaRPr lang="fr-FR" sz="2000" b="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1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C4B130E-992E-A74C-A947-1EE0E188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069328"/>
            <a:ext cx="6253212" cy="378919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58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299F4-61E7-F24F-B303-EBE812CC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CE39D-2CB6-9647-AFB1-0D59DDAA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2D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: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C1934-71B3-1945-9357-A73D750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732"/>
            <a:ext cx="10515595" cy="36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290F7-0385-2349-B226-A74F19D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939647-97E1-DA44-A63F-3515EC00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Algebra</a:t>
            </a:r>
            <a:r>
              <a:rPr lang="fr-FR" dirty="0"/>
              <a:t> :</a:t>
            </a:r>
          </a:p>
          <a:p>
            <a:pPr marL="457200" lvl="1" indent="0">
              <a:buNone/>
            </a:pPr>
            <a:r>
              <a:rPr lang="fr-FR" i="1" dirty="0"/>
              <a:t>« </a:t>
            </a:r>
            <a:r>
              <a:rPr lang="fr-FR" i="1" dirty="0" err="1"/>
              <a:t>Algebra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intellectual</a:t>
            </a:r>
            <a:r>
              <a:rPr lang="fr-FR" i="1" dirty="0"/>
              <a:t> instrument </a:t>
            </a:r>
            <a:r>
              <a:rPr lang="fr-FR" i="1" dirty="0" err="1"/>
              <a:t>which</a:t>
            </a:r>
            <a:r>
              <a:rPr lang="fr-FR" i="1" dirty="0"/>
              <a:t> has been </a:t>
            </a:r>
            <a:r>
              <a:rPr lang="fr-FR" i="1" dirty="0" err="1"/>
              <a:t>created</a:t>
            </a:r>
            <a:r>
              <a:rPr lang="fr-FR" i="1" dirty="0"/>
              <a:t> for </a:t>
            </a:r>
            <a:r>
              <a:rPr lang="fr-FR" i="1" dirty="0" err="1"/>
              <a:t>rendering</a:t>
            </a:r>
            <a:r>
              <a:rPr lang="fr-FR" i="1" dirty="0"/>
              <a:t> </a:t>
            </a:r>
            <a:r>
              <a:rPr lang="fr-FR" i="1" dirty="0" err="1"/>
              <a:t>clear</a:t>
            </a:r>
            <a:r>
              <a:rPr lang="fr-FR" i="1" dirty="0"/>
              <a:t> the quantitative aspect of the world » — Alfred </a:t>
            </a:r>
            <a:r>
              <a:rPr lang="fr-FR" i="1" dirty="0" err="1"/>
              <a:t>North</a:t>
            </a:r>
            <a:r>
              <a:rPr lang="fr-FR" i="1" dirty="0"/>
              <a:t> Whitehead</a:t>
            </a:r>
          </a:p>
          <a:p>
            <a:pPr marL="457200" lvl="1" indent="0">
              <a:buNone/>
            </a:pPr>
            <a:endParaRPr lang="fr-FR" i="1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Mathematics’s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Numbers</a:t>
            </a:r>
            <a:r>
              <a:rPr lang="fr-FR" dirty="0"/>
              <a:t> and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mainly</a:t>
            </a:r>
            <a:endParaRPr lang="fr-FR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Characterized</a:t>
            </a:r>
            <a:r>
              <a:rPr lang="fr-FR" dirty="0"/>
              <a:t> by an extensive use of </a:t>
            </a:r>
            <a:r>
              <a:rPr lang="fr-FR" dirty="0" err="1"/>
              <a:t>symbolism</a:t>
            </a:r>
            <a:r>
              <a:rPr lang="fr-FR" dirty="0"/>
              <a:t>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Generally</a:t>
            </a:r>
            <a:r>
              <a:rPr lang="fr-FR" dirty="0"/>
              <a:t>, the use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 mark the transition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arithmetic</a:t>
            </a:r>
            <a:r>
              <a:rPr lang="fr-FR" dirty="0"/>
              <a:t> and </a:t>
            </a:r>
            <a:r>
              <a:rPr lang="fr-FR" dirty="0" err="1"/>
              <a:t>algebra</a:t>
            </a:r>
            <a:r>
              <a:rPr lang="fr-FR" dirty="0"/>
              <a:t>.</a:t>
            </a:r>
          </a:p>
          <a:p>
            <a:pPr>
              <a:buFont typeface="Symbol" pitchFamily="2" charset="2"/>
              <a:buChar char="Þ"/>
            </a:pP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as a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i="1" dirty="0" err="1"/>
              <a:t>lines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go </a:t>
            </a:r>
            <a:r>
              <a:rPr lang="fr-FR" dirty="0" err="1"/>
              <a:t>beyond</a:t>
            </a:r>
            <a:r>
              <a:rPr lang="fr-FR" dirty="0"/>
              <a:t> a single dimension (</a:t>
            </a:r>
            <a:r>
              <a:rPr lang="fr-FR" dirty="0" err="1"/>
              <a:t>numbers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492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6C374-4CC9-614E-B519-EAB2B0C3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,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depends</a:t>
                </a:r>
                <a:r>
                  <a:rPr lang="fr-FR" dirty="0"/>
                  <a:t> on an </a:t>
                </a:r>
                <a:r>
                  <a:rPr lang="fr-FR" dirty="0" err="1"/>
                  <a:t>implicit</a:t>
                </a:r>
                <a:r>
                  <a:rPr lang="fr-FR" dirty="0"/>
                  <a:t> </a:t>
                </a:r>
                <a:r>
                  <a:rPr lang="fr-FR" dirty="0" err="1"/>
                  <a:t>choice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could</a:t>
                </a:r>
                <a:r>
                  <a:rPr lang="fr-FR" dirty="0"/>
                  <a:t> have </a:t>
                </a:r>
                <a:r>
                  <a:rPr lang="fr-FR" dirty="0" err="1"/>
                  <a:t>chosen</a:t>
                </a:r>
                <a:r>
                  <a:rPr lang="fr-FR" dirty="0"/>
                  <a:t> </a:t>
                </a:r>
                <a:r>
                  <a:rPr lang="fr-FR" dirty="0" err="1"/>
                  <a:t>many</a:t>
                </a:r>
                <a:r>
                  <a:rPr lang="fr-FR" dirty="0"/>
                  <a:t> </a:t>
                </a:r>
                <a:r>
                  <a:rPr lang="fr-FR" dirty="0" err="1"/>
                  <a:t>other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as « basis »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scale</a:t>
                </a:r>
                <a:r>
                  <a:rPr lang="fr-FR" dirty="0"/>
                  <a:t> and 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=&gt; </a:t>
                </a:r>
                <a:r>
                  <a:rPr lang="fr-FR" dirty="0" err="1"/>
                  <a:t>we</a:t>
                </a:r>
                <a:r>
                  <a:rPr lang="fr-FR" dirty="0"/>
                  <a:t> call </a:t>
                </a:r>
                <a:r>
                  <a:rPr lang="fr-FR" dirty="0" err="1"/>
                  <a:t>this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8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AD28A-85F6-EA45-A027-0E5A331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Span 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838F-A676-4E4E-B23D-8AFC07C6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Can </a:t>
            </a:r>
            <a:r>
              <a:rPr lang="fr-FR" sz="2000" dirty="0" err="1">
                <a:solidFill>
                  <a:schemeClr val="bg1"/>
                </a:solidFill>
              </a:rPr>
              <a:t>reach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any</a:t>
            </a:r>
            <a:r>
              <a:rPr lang="fr-FR" sz="2000" dirty="0">
                <a:solidFill>
                  <a:schemeClr val="bg1"/>
                </a:solidFill>
              </a:rPr>
              <a:t> point in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by </a:t>
            </a:r>
            <a:r>
              <a:rPr lang="fr-FR" sz="2000" dirty="0" err="1">
                <a:solidFill>
                  <a:schemeClr val="bg1"/>
                </a:solidFill>
              </a:rPr>
              <a:t>using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linear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combinations</a:t>
            </a:r>
            <a:r>
              <a:rPr lang="fr-FR" sz="2000" dirty="0">
                <a:solidFill>
                  <a:schemeClr val="bg1"/>
                </a:solidFill>
              </a:rPr>
              <a:t> (</a:t>
            </a:r>
            <a:r>
              <a:rPr lang="fr-FR" sz="2000" dirty="0" err="1">
                <a:solidFill>
                  <a:schemeClr val="bg1"/>
                </a:solidFill>
              </a:rPr>
              <a:t>barring</a:t>
            </a:r>
            <a:r>
              <a:rPr lang="fr-FR" sz="2000" dirty="0">
                <a:solidFill>
                  <a:schemeClr val="bg1"/>
                </a:solidFill>
              </a:rPr>
              <a:t> certain </a:t>
            </a:r>
            <a:r>
              <a:rPr lang="fr-FR" sz="2000" dirty="0" err="1">
                <a:solidFill>
                  <a:schemeClr val="bg1"/>
                </a:solidFill>
              </a:rPr>
              <a:t>specific</a:t>
            </a:r>
            <a:r>
              <a:rPr lang="fr-FR" sz="2000" dirty="0">
                <a:solidFill>
                  <a:schemeClr val="bg1"/>
                </a:solidFill>
              </a:rPr>
              <a:t> cases </a:t>
            </a:r>
            <a:r>
              <a:rPr lang="fr-FR" sz="2000" dirty="0" err="1">
                <a:solidFill>
                  <a:schemeClr val="bg1"/>
                </a:solidFill>
              </a:rPr>
              <a:t>where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are </a:t>
            </a:r>
            <a:r>
              <a:rPr lang="fr-FR" sz="2000" dirty="0" err="1">
                <a:solidFill>
                  <a:schemeClr val="bg1"/>
                </a:solidFill>
              </a:rPr>
              <a:t>colinear</a:t>
            </a:r>
            <a:r>
              <a:rPr lang="fr-FR" sz="2000" dirty="0">
                <a:solidFill>
                  <a:schemeClr val="bg1"/>
                </a:solidFill>
              </a:rPr>
              <a:t> or one of the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the 0 </a:t>
            </a:r>
            <a:r>
              <a:rPr lang="fr-FR" sz="2000" dirty="0" err="1">
                <a:solidFill>
                  <a:schemeClr val="bg1"/>
                </a:solidFill>
              </a:rPr>
              <a:t>vector</a:t>
            </a:r>
            <a:r>
              <a:rPr lang="fr-FR" sz="2000" dirty="0">
                <a:solidFill>
                  <a:schemeClr val="bg1"/>
                </a:solidFill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</a:rPr>
              <a:t>This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called</a:t>
            </a:r>
            <a:r>
              <a:rPr lang="fr-FR" sz="2000" dirty="0">
                <a:solidFill>
                  <a:schemeClr val="bg1"/>
                </a:solidFill>
              </a:rPr>
              <a:t> the </a:t>
            </a:r>
            <a:r>
              <a:rPr lang="fr-FR" sz="2000" i="1" dirty="0" err="1">
                <a:solidFill>
                  <a:schemeClr val="bg1"/>
                </a:solidFill>
              </a:rPr>
              <a:t>span</a:t>
            </a:r>
            <a:r>
              <a:rPr lang="fr-FR" sz="2000" dirty="0">
                <a:solidFill>
                  <a:schemeClr val="bg1"/>
                </a:solidFill>
              </a:rPr>
              <a:t> of 2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, the </a:t>
            </a:r>
            <a:r>
              <a:rPr lang="fr-FR" sz="2000" dirty="0" err="1">
                <a:solidFill>
                  <a:schemeClr val="bg1"/>
                </a:solidFill>
              </a:rPr>
              <a:t>amount</a:t>
            </a:r>
            <a:r>
              <a:rPr lang="fr-FR" sz="2000" dirty="0">
                <a:solidFill>
                  <a:schemeClr val="bg1"/>
                </a:solidFill>
              </a:rPr>
              <a:t> of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they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cover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basically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r>
              <a:rPr lang="fr-FR" sz="2000" dirty="0">
                <a:solidFill>
                  <a:schemeClr val="bg1"/>
                </a:solidFill>
              </a:rPr>
              <a:t>In 2D : </a:t>
            </a:r>
            <a:r>
              <a:rPr lang="fr-FR" sz="2000" dirty="0" err="1">
                <a:solidFill>
                  <a:schemeClr val="bg1"/>
                </a:solidFill>
              </a:rPr>
              <a:t>this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a line if the </a:t>
            </a:r>
            <a:r>
              <a:rPr lang="fr-FR" sz="1600" dirty="0" err="1">
                <a:solidFill>
                  <a:schemeClr val="bg1"/>
                </a:solidFill>
              </a:rPr>
              <a:t>vectors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colinear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or a plane, </a:t>
            </a:r>
            <a:r>
              <a:rPr lang="fr-FR" sz="1600" dirty="0" err="1">
                <a:solidFill>
                  <a:schemeClr val="bg1"/>
                </a:solidFill>
              </a:rPr>
              <a:t>ie</a:t>
            </a:r>
            <a:r>
              <a:rPr lang="fr-FR" sz="1600" dirty="0">
                <a:solidFill>
                  <a:schemeClr val="bg1"/>
                </a:solidFill>
              </a:rPr>
              <a:t> all of the 2D </a:t>
            </a:r>
            <a:r>
              <a:rPr lang="fr-FR" sz="1600" dirty="0" err="1">
                <a:solidFill>
                  <a:schemeClr val="bg1"/>
                </a:solidFill>
              </a:rPr>
              <a:t>space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853A17-7FA8-954F-8A9E-7EE3E95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61846"/>
            <a:ext cx="3588640" cy="2000666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912B85-F23B-7C4D-82E5-75E2E03F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297146"/>
            <a:ext cx="3588640" cy="1650774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53A0B-9133-734F-B163-32DDAB18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6F4C2A1-552C-524F-AFC2-C705C4605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975" y="4494210"/>
            <a:ext cx="1282700" cy="15621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74C0AC-0308-D047-B196-C0E8568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64" y="1879600"/>
            <a:ext cx="4457700" cy="154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B0FE98-8CA6-EE4C-80D3-DC434BA6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75" y="2771774"/>
            <a:ext cx="11303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/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Is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the </a:t>
                </a:r>
                <a:r>
                  <a:rPr lang="fr-FR" dirty="0" err="1"/>
                  <a:t>above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blipFill>
                <a:blip r:embed="rId5"/>
                <a:stretch>
                  <a:fillRect l="-879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/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What about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?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blipFill>
                <a:blip r:embed="rId6"/>
                <a:stretch>
                  <a:fillRect l="-3175" t="-13793" r="-2381" b="-3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6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C71B-4AEA-B24A-ABAC-49BA8A8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C0FFB9-66F6-8E4B-B901-CD757FA7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7E316-6387-5C4B-B462-E7CF342A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3060700"/>
            <a:ext cx="2832100" cy="736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781F84-A73C-6947-8D62-448CECD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4332013"/>
            <a:ext cx="3708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0A0C4-6127-A945-874B-4245E66F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Vector addition</a:t>
                </a:r>
              </a:p>
              <a:p>
                <a:r>
                  <a:rPr lang="fr-FR" dirty="0" err="1"/>
                  <a:t>Vector</a:t>
                </a:r>
                <a:r>
                  <a:rPr lang="fr-FR" dirty="0"/>
                  <a:t> multiplication</a:t>
                </a:r>
              </a:p>
              <a:p>
                <a:r>
                  <a:rPr lang="fr-FR" dirty="0"/>
                  <a:t>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really</a:t>
                </a:r>
                <a:r>
                  <a:rPr lang="fr-FR" dirty="0"/>
                  <a:t>, not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in a </a:t>
                </a:r>
                <a:r>
                  <a:rPr lang="fr-FR" dirty="0" err="1"/>
                  <a:t>particular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as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9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CB866-0E80-5647-AD20-6763284A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Transformations and Matrices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8BBCCD-4197-AA4C-9A5B-26FCF02A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1481"/>
            <a:ext cx="10515599" cy="19453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D6E074-FE09-2A4D-B1E6-FCA926DE77F0}"/>
              </a:ext>
            </a:extLst>
          </p:cNvPr>
          <p:cNvSpPr txBox="1"/>
          <p:nvPr/>
        </p:nvSpPr>
        <p:spPr>
          <a:xfrm>
            <a:off x="3625674" y="1798297"/>
            <a:ext cx="692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intuitive to figure 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do </a:t>
            </a:r>
            <a:r>
              <a:rPr lang="fr-FR" i="1" dirty="0" err="1"/>
              <a:t>visually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do 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986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4A2A1-4F95-E44C-81DF-205972B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FF60D-84D1-A047-95AF-7382B407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 intuition for </a:t>
            </a:r>
          </a:p>
          <a:p>
            <a:pPr lvl="1"/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multiplication 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later</a:t>
            </a:r>
            <a:r>
              <a:rPr lang="fr-FR" dirty="0"/>
              <a:t> on </a:t>
            </a:r>
            <a:r>
              <a:rPr lang="fr-FR" dirty="0" err="1"/>
              <a:t>vector</a:t>
            </a:r>
            <a:r>
              <a:rPr lang="fr-FR" dirty="0"/>
              <a:t> / </a:t>
            </a:r>
            <a:r>
              <a:rPr lang="fr-FR" dirty="0" err="1"/>
              <a:t>vector</a:t>
            </a:r>
            <a:r>
              <a:rPr lang="fr-FR" dirty="0"/>
              <a:t> multiplication or dot </a:t>
            </a:r>
            <a:r>
              <a:rPr lang="fr-FR" dirty="0" err="1"/>
              <a:t>product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by </a:t>
            </a:r>
            <a:r>
              <a:rPr lang="fr-FR" dirty="0" err="1"/>
              <a:t>scalars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try</a:t>
            </a:r>
            <a:r>
              <a:rPr lang="fr-FR" dirty="0"/>
              <a:t> and not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memorization</a:t>
            </a:r>
            <a:r>
              <a:rPr lang="fr-FR" dirty="0"/>
              <a:t> for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the </a:t>
            </a:r>
            <a:r>
              <a:rPr lang="fr-FR" dirty="0" err="1"/>
              <a:t>bread</a:t>
            </a:r>
            <a:r>
              <a:rPr lang="fr-FR" dirty="0"/>
              <a:t> and butter of neural nets and are </a:t>
            </a:r>
            <a:r>
              <a:rPr lang="fr-FR" dirty="0" err="1"/>
              <a:t>generally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95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861-9FF6-954D-8E64-C9E65602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6FCB4-865C-584C-9920-1EBA46B4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Fancy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for </a:t>
            </a:r>
            <a:r>
              <a:rPr lang="fr-FR" dirty="0" err="1"/>
              <a:t>function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Takes</a:t>
            </a:r>
            <a:r>
              <a:rPr lang="fr-FR" dirty="0"/>
              <a:t> an input and </a:t>
            </a:r>
            <a:r>
              <a:rPr lang="fr-FR" dirty="0" err="1"/>
              <a:t>spits</a:t>
            </a:r>
            <a:r>
              <a:rPr lang="fr-FR" dirty="0"/>
              <a:t> out an output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 2 </a:t>
            </a:r>
            <a:r>
              <a:rPr lang="fr-FR" dirty="0" err="1"/>
              <a:t>Vector</a:t>
            </a:r>
            <a:r>
              <a:rPr lang="fr-FR" dirty="0"/>
              <a:t> in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Transformation has </a:t>
            </a:r>
            <a:r>
              <a:rPr lang="fr-FR" dirty="0" err="1"/>
              <a:t>maybe</a:t>
            </a:r>
            <a:r>
              <a:rPr lang="fr-FR" dirty="0"/>
              <a:t> more of a </a:t>
            </a:r>
            <a:r>
              <a:rPr lang="fr-FR" dirty="0" err="1"/>
              <a:t>visual</a:t>
            </a:r>
            <a:r>
              <a:rPr lang="fr-FR" dirty="0"/>
              <a:t> connotation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…</a:t>
            </a:r>
          </a:p>
          <a:p>
            <a:pPr lvl="1"/>
            <a:r>
              <a:rPr lang="fr-FR" dirty="0"/>
              <a:t>If a transformation </a:t>
            </a:r>
            <a:r>
              <a:rPr lang="fr-FR" dirty="0" err="1"/>
              <a:t>maps</a:t>
            </a:r>
            <a:r>
              <a:rPr lang="fr-FR" dirty="0"/>
              <a:t> an input </a:t>
            </a:r>
            <a:r>
              <a:rPr lang="fr-FR" dirty="0" err="1"/>
              <a:t>vector</a:t>
            </a:r>
            <a:r>
              <a:rPr lang="fr-FR" dirty="0"/>
              <a:t> to an output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imagine </a:t>
            </a:r>
            <a:r>
              <a:rPr lang="fr-FR" dirty="0" err="1"/>
              <a:t>that</a:t>
            </a:r>
            <a:r>
              <a:rPr lang="fr-FR" dirty="0"/>
              <a:t> input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i="1" dirty="0" err="1"/>
              <a:t>moving</a:t>
            </a:r>
            <a:r>
              <a:rPr lang="fr-FR" i="1" dirty="0"/>
              <a:t> over </a:t>
            </a:r>
            <a:r>
              <a:rPr lang="fr-FR" dirty="0"/>
              <a:t>to the output </a:t>
            </a:r>
            <a:r>
              <a:rPr lang="fr-FR" dirty="0" err="1"/>
              <a:t>vector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22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FC6A7-4E0D-1647-B5FA-76DAF531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A74AB-D7D9-3C46-8086-1D841FAA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a single </a:t>
            </a:r>
            <a:r>
              <a:rPr lang="fr-FR" dirty="0" err="1"/>
              <a:t>vector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the </a:t>
            </a:r>
            <a:r>
              <a:rPr lang="fr-FR" dirty="0" err="1"/>
              <a:t>space</a:t>
            </a:r>
            <a:r>
              <a:rPr lang="fr-FR" dirty="0"/>
              <a:t> (</a:t>
            </a:r>
            <a:r>
              <a:rPr lang="fr-FR" dirty="0" err="1"/>
              <a:t>represented</a:t>
            </a:r>
            <a:r>
              <a:rPr lang="fr-FR" dirty="0"/>
              <a:t> by an </a:t>
            </a:r>
            <a:r>
              <a:rPr lang="fr-FR" dirty="0" err="1"/>
              <a:t>infinite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):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D1BD19-D54A-7547-B855-2BCFBAD5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97" y="969167"/>
            <a:ext cx="6680131" cy="24467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DDAFE7-5CC3-3743-BF9B-934E3025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4319324"/>
            <a:ext cx="4020458" cy="24493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650FF5-5C9F-0746-9D3D-9EA42168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271" y="4324441"/>
            <a:ext cx="4132036" cy="24391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A5BBC0-071E-594E-A519-3E7F026738CC}"/>
              </a:ext>
            </a:extLst>
          </p:cNvPr>
          <p:cNvSpPr txBox="1"/>
          <p:nvPr/>
        </p:nvSpPr>
        <p:spPr>
          <a:xfrm>
            <a:off x="6110514" y="54283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35563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62350-83E8-1C4C-9D7F-89A6E012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(Transformation)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All </a:t>
                </a:r>
                <a:r>
                  <a:rPr lang="fr-FR" dirty="0" err="1"/>
                  <a:t>lines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lines</a:t>
                </a:r>
                <a:r>
                  <a:rPr lang="fr-FR" dirty="0"/>
                  <a:t> </a:t>
                </a:r>
                <a:r>
                  <a:rPr lang="fr-FR" dirty="0" err="1"/>
                  <a:t>without</a:t>
                </a:r>
                <a:r>
                  <a:rPr lang="fr-FR" dirty="0"/>
                  <a:t> </a:t>
                </a:r>
                <a:r>
                  <a:rPr lang="fr-FR" dirty="0" err="1"/>
                  <a:t>getting</a:t>
                </a:r>
                <a:r>
                  <a:rPr lang="fr-FR" dirty="0"/>
                  <a:t> </a:t>
                </a:r>
                <a:r>
                  <a:rPr lang="fr-FR" dirty="0" err="1"/>
                  <a:t>curved</a:t>
                </a:r>
                <a:endParaRPr lang="fr-FR" dirty="0"/>
              </a:p>
              <a:p>
                <a:r>
                  <a:rPr lang="fr-FR" dirty="0"/>
                  <a:t>The </a:t>
                </a:r>
                <a:r>
                  <a:rPr lang="fr-FR" dirty="0" err="1"/>
                  <a:t>origin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fixed</a:t>
                </a:r>
                <a:r>
                  <a:rPr lang="fr-FR" dirty="0"/>
                  <a:t> in place</a:t>
                </a:r>
              </a:p>
              <a:p>
                <a:endParaRPr lang="fr-FR" dirty="0"/>
              </a:p>
              <a:p>
                <a:r>
                  <a:rPr lang="fr-FR" dirty="0" err="1"/>
                  <a:t>Basically</a:t>
                </a:r>
                <a:r>
                  <a:rPr lang="fr-FR" dirty="0"/>
                  <a:t>, </a:t>
                </a:r>
                <a:r>
                  <a:rPr lang="fr-FR" dirty="0" err="1"/>
                  <a:t>everything</a:t>
                </a:r>
                <a:r>
                  <a:rPr lang="fr-FR" dirty="0"/>
                  <a:t> </a:t>
                </a:r>
                <a:r>
                  <a:rPr lang="fr-FR" dirty="0" err="1"/>
                  <a:t>remains</a:t>
                </a:r>
                <a:r>
                  <a:rPr lang="fr-FR" dirty="0"/>
                  <a:t> </a:t>
                </a:r>
                <a:r>
                  <a:rPr lang="fr-FR" dirty="0" err="1"/>
                  <a:t>evenly</a:t>
                </a:r>
                <a:r>
                  <a:rPr lang="fr-FR" dirty="0"/>
                  <a:t> </a:t>
                </a:r>
                <a:r>
                  <a:rPr lang="fr-FR" dirty="0" err="1"/>
                  <a:t>spaced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has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nice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, as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see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/>
                  <a:t>Linear</a:t>
                </a:r>
                <a:r>
                  <a:rPr lang="fr-FR" dirty="0"/>
                  <a:t> :</a:t>
                </a:r>
              </a:p>
              <a:p>
                <a:pPr marL="457200" lvl="1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i="1" baseline="30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+1=8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7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ADEF-41BC-C646-81CC-4437A626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C74DAD-D6C2-BF44-BB18-F11A4002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Fundamental</a:t>
            </a:r>
            <a:r>
              <a:rPr lang="fr-FR" dirty="0"/>
              <a:t> building block for lin. </a:t>
            </a:r>
            <a:r>
              <a:rPr lang="fr-FR" dirty="0" err="1"/>
              <a:t>alg</a:t>
            </a:r>
            <a:r>
              <a:rPr lang="fr-FR" dirty="0"/>
              <a:t>.</a:t>
            </a:r>
          </a:p>
          <a:p>
            <a:r>
              <a:rPr lang="fr-FR" dirty="0"/>
              <a:t>3 perspectives :</a:t>
            </a:r>
          </a:p>
          <a:p>
            <a:pPr lvl="1"/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arrows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move </a:t>
            </a:r>
            <a:r>
              <a:rPr lang="fr-FR" dirty="0" err="1"/>
              <a:t>around</a:t>
            </a:r>
            <a:endParaRPr lang="fr-FR" dirty="0"/>
          </a:p>
          <a:p>
            <a:pPr lvl="1"/>
            <a:r>
              <a:rPr lang="fr-FR" dirty="0"/>
              <a:t>Computer Science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=&gt;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pPr lvl="2"/>
            <a:r>
              <a:rPr lang="fr-FR" dirty="0"/>
              <a:t>[ 200 </a:t>
            </a:r>
            <a:r>
              <a:rPr lang="fr-FR" dirty="0" err="1"/>
              <a:t>sqm</a:t>
            </a:r>
            <a:r>
              <a:rPr lang="fr-FR" dirty="0"/>
              <a:t>, 1.5M] vs. [500K, 150 </a:t>
            </a:r>
            <a:r>
              <a:rPr lang="fr-FR" dirty="0" err="1"/>
              <a:t>sqm</a:t>
            </a:r>
            <a:r>
              <a:rPr lang="fr-FR" dirty="0"/>
              <a:t>] =&gt;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Math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785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DE50B-5EE8-E44D-8B49-B65760DE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E32B8-97DD-ED4E-BACF-30786606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Analogy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friend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been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seperately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6h straight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1h on 6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And if the total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sum</a:t>
            </a:r>
            <a:r>
              <a:rPr lang="fr-FR" dirty="0"/>
              <a:t> of the parts =&gt; non-</a:t>
            </a:r>
            <a:r>
              <a:rPr lang="fr-FR" dirty="0" err="1"/>
              <a:t>linear</a:t>
            </a:r>
            <a:r>
              <a:rPr lang="fr-FR" dirty="0"/>
              <a:t>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3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168D3-F049-2F40-B8A9-29256FEB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know </a:t>
                </a:r>
                <a:r>
                  <a:rPr lang="fr-FR" dirty="0" err="1"/>
                  <a:t>where</a:t>
                </a:r>
                <a:r>
                  <a:rPr lang="fr-FR" dirty="0"/>
                  <a:t> a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to land </a:t>
                </a:r>
                <a:r>
                  <a:rPr lang="fr-FR" dirty="0" err="1"/>
                  <a:t>after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</a:t>
                </a:r>
                <a:r>
                  <a:rPr lang="fr-FR" dirty="0" err="1"/>
                  <a:t>through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/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, all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do </a:t>
                </a:r>
                <a:r>
                  <a:rPr lang="fr-FR" dirty="0" err="1"/>
                  <a:t>is</a:t>
                </a:r>
                <a:r>
                  <a:rPr lang="fr-FR" dirty="0"/>
                  <a:t> look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land.</a:t>
                </a:r>
              </a:p>
              <a:p>
                <a:r>
                  <a:rPr lang="fr-FR" dirty="0" err="1"/>
                  <a:t>Remember</a:t>
                </a:r>
                <a:r>
                  <a:rPr lang="fr-FR" dirty="0"/>
                  <a:t> : </a:t>
                </a:r>
              </a:p>
              <a:p>
                <a:pPr lvl="1"/>
                <a:r>
                  <a:rPr lang="fr-FR" dirty="0"/>
                  <a:t>if a </a:t>
                </a:r>
                <a:r>
                  <a:rPr lang="fr-FR" dirty="0" err="1"/>
                  <a:t>vector</a:t>
                </a:r>
                <a:r>
                  <a:rPr lang="fr-FR" dirty="0"/>
                  <a:t> in the input </a:t>
                </a:r>
                <a:r>
                  <a:rPr lang="fr-FR" dirty="0" err="1"/>
                  <a:t>space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a </a:t>
                </a:r>
                <a:r>
                  <a:rPr lang="fr-FR" dirty="0" err="1"/>
                  <a:t>similar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in the </a:t>
                </a:r>
                <a:r>
                  <a:rPr lang="fr-FR" dirty="0" err="1"/>
                  <a:t>transformed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, but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transformed (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landed</a:t>
                </a:r>
                <a:r>
                  <a:rPr lang="fr-FR" dirty="0"/>
                  <a:t> </a:t>
                </a:r>
                <a:r>
                  <a:rPr lang="fr-FR" dirty="0" err="1"/>
                  <a:t>basically</a:t>
                </a:r>
                <a:r>
                  <a:rPr lang="fr-FR" dirty="0"/>
                  <a:t>).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1DA069-3BF0-FA44-A7E3-4EFB5B7E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  <a:prstGeom prst="ellipse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600"/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F02940-1D00-6A4C-9E65-0A29B9C5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26" y="1717669"/>
            <a:ext cx="3689045" cy="347692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9A1BAE-C347-0648-86B4-EE40A41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78" y="1699516"/>
            <a:ext cx="6834896" cy="3861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29B6EC-78C1-C449-8BAD-220CCC20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63" y="5805604"/>
            <a:ext cx="7660937" cy="47880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9B5348-3F8F-DF4F-858D-DF0D7B54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4" y="5561232"/>
            <a:ext cx="3358800" cy="9301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4C501-6285-8840-919C-BAD9DD3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endParaRPr lang="fr-FR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03161F-D18B-304E-BA14-5BA2462A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fr-FR" sz="2200" dirty="0"/>
              <a:t>In the </a:t>
            </a:r>
            <a:r>
              <a:rPr lang="fr-FR" sz="2200" dirty="0" err="1"/>
              <a:t>example</a:t>
            </a:r>
            <a:r>
              <a:rPr lang="fr-FR" sz="2200" dirty="0"/>
              <a:t>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see</a:t>
            </a:r>
            <a:r>
              <a:rPr lang="fr-FR" sz="2200" dirty="0"/>
              <a:t> </a:t>
            </a:r>
            <a:r>
              <a:rPr lang="fr-FR" sz="2200" dirty="0" err="1"/>
              <a:t>where</a:t>
            </a:r>
            <a:r>
              <a:rPr lang="fr-FR" sz="2200" dirty="0"/>
              <a:t> the </a:t>
            </a:r>
            <a:r>
              <a:rPr lang="fr-FR" sz="2200" dirty="0" err="1"/>
              <a:t>vector</a:t>
            </a:r>
            <a:r>
              <a:rPr lang="fr-FR" sz="2200" dirty="0"/>
              <a:t> </a:t>
            </a:r>
            <a:r>
              <a:rPr lang="fr-FR" sz="2200" dirty="0" err="1"/>
              <a:t>landed</a:t>
            </a:r>
            <a:r>
              <a:rPr lang="fr-FR" sz="2200" dirty="0"/>
              <a:t>… </a:t>
            </a:r>
          </a:p>
          <a:p>
            <a:r>
              <a:rPr lang="fr-FR" sz="2200" dirty="0"/>
              <a:t>But by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looking</a:t>
            </a:r>
            <a:r>
              <a:rPr lang="fr-FR" sz="2200" dirty="0"/>
              <a:t> at </a:t>
            </a:r>
            <a:r>
              <a:rPr lang="fr-FR" sz="2200" dirty="0" err="1"/>
              <a:t>where</a:t>
            </a:r>
            <a:r>
              <a:rPr lang="fr-FR" sz="2200" dirty="0"/>
              <a:t> the basis </a:t>
            </a:r>
            <a:r>
              <a:rPr lang="fr-FR" sz="2200" dirty="0" err="1"/>
              <a:t>vectors</a:t>
            </a:r>
            <a:r>
              <a:rPr lang="fr-FR" sz="2200" dirty="0"/>
              <a:t> land,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deduce</a:t>
            </a:r>
            <a:r>
              <a:rPr lang="fr-FR" sz="2200" dirty="0"/>
              <a:t> </a:t>
            </a:r>
            <a:r>
              <a:rPr lang="fr-FR" sz="2200" dirty="0" err="1"/>
              <a:t>any</a:t>
            </a:r>
            <a:r>
              <a:rPr lang="fr-FR" sz="2200" dirty="0"/>
              <a:t> </a:t>
            </a:r>
            <a:r>
              <a:rPr lang="fr-FR" sz="2200" dirty="0" err="1"/>
              <a:t>transfromed</a:t>
            </a:r>
            <a:r>
              <a:rPr lang="fr-FR" sz="2200" dirty="0"/>
              <a:t> </a:t>
            </a:r>
            <a:r>
              <a:rPr lang="fr-FR" sz="2200" dirty="0" err="1"/>
              <a:t>vector’s</a:t>
            </a:r>
            <a:r>
              <a:rPr lang="fr-FR" sz="2200" dirty="0"/>
              <a:t> new position.</a:t>
            </a:r>
          </a:p>
          <a:p>
            <a:r>
              <a:rPr lang="fr-FR" sz="2200" dirty="0"/>
              <a:t>So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basically</a:t>
            </a:r>
            <a:r>
              <a:rPr lang="fr-FR" sz="2200" dirty="0"/>
              <a:t>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need</a:t>
            </a:r>
            <a:r>
              <a:rPr lang="fr-FR" sz="2200" dirty="0"/>
              <a:t> </a:t>
            </a:r>
            <a:r>
              <a:rPr lang="fr-FR" sz="2200" dirty="0" err="1"/>
              <a:t>these</a:t>
            </a:r>
            <a:r>
              <a:rPr lang="fr-FR" sz="2200" dirty="0"/>
              <a:t> 2 new « basis » </a:t>
            </a:r>
            <a:r>
              <a:rPr lang="fr-FR" sz="2200" dirty="0" err="1"/>
              <a:t>vectors</a:t>
            </a:r>
            <a:r>
              <a:rPr lang="fr-FR" sz="2200" dirty="0"/>
              <a:t>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E97266-CDF0-FC4C-9A9F-40A30B5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57" y="2290936"/>
            <a:ext cx="803929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B6AC00-6137-744A-8D70-6CB89517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Matrices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8909A-B056-F449-A2EC-384AB00D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fr-FR" sz="2000"/>
              <a:t>We commonly package these coordinates into a 2x2 grid of numbers</a:t>
            </a:r>
          </a:p>
          <a:p>
            <a:r>
              <a:rPr lang="fr-FR" sz="2000"/>
              <a:t>=&gt; a 2x2 Matrix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B91545-774C-9B41-9780-35CE53B5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2" y="2405149"/>
            <a:ext cx="10194497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D46C35-1D4D-6F4D-BAFC-4506D6C7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 fontScale="90000"/>
          </a:bodyPr>
          <a:lstStyle/>
          <a:p>
            <a:r>
              <a:rPr lang="fr-FR" sz="4000" dirty="0" err="1"/>
              <a:t>Generalized</a:t>
            </a:r>
            <a:r>
              <a:rPr lang="fr-FR" sz="4000" dirty="0"/>
              <a:t> Formula of a Matrix / </a:t>
            </a:r>
            <a:r>
              <a:rPr lang="fr-FR" sz="4000" dirty="0" err="1"/>
              <a:t>Vector</a:t>
            </a:r>
            <a:r>
              <a:rPr lang="fr-FR" sz="4000" dirty="0"/>
              <a:t>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6D6A9-6432-2144-86AC-E1436B8D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05" y="552906"/>
            <a:ext cx="5789030" cy="2635274"/>
          </a:xfrm>
        </p:spPr>
        <p:txBody>
          <a:bodyPr anchor="ctr">
            <a:normAutofit lnSpcReduction="10000"/>
          </a:bodyPr>
          <a:lstStyle/>
          <a:p>
            <a:r>
              <a:rPr lang="fr-FR" sz="2000" dirty="0"/>
              <a:t>A matrix /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</a:t>
            </a:r>
            <a:r>
              <a:rPr lang="fr-FR" sz="2000" dirty="0" err="1"/>
              <a:t>applying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to a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where</a:t>
            </a:r>
            <a:r>
              <a:rPr lang="fr-FR" sz="2000" dirty="0"/>
              <a:t>: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columns</a:t>
            </a:r>
            <a:r>
              <a:rPr lang="fr-FR" sz="1600" dirty="0"/>
              <a:t> of the matrix are the </a:t>
            </a:r>
            <a:r>
              <a:rPr lang="fr-FR" sz="1600" dirty="0" err="1"/>
              <a:t>transformed</a:t>
            </a:r>
            <a:r>
              <a:rPr lang="fr-FR" sz="1600" dirty="0"/>
              <a:t> basis </a:t>
            </a:r>
            <a:r>
              <a:rPr lang="fr-FR" sz="1600" dirty="0" err="1"/>
              <a:t>vectors</a:t>
            </a:r>
            <a:r>
              <a:rPr lang="fr-FR" sz="1600" dirty="0"/>
              <a:t> 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result</a:t>
            </a:r>
            <a:r>
              <a:rPr lang="fr-FR" sz="1600" dirty="0"/>
              <a:t> of the </a:t>
            </a:r>
            <a:r>
              <a:rPr lang="fr-FR" sz="1600" dirty="0" err="1"/>
              <a:t>operation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a </a:t>
            </a:r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combination</a:t>
            </a:r>
            <a:r>
              <a:rPr lang="fr-FR" sz="1600" dirty="0"/>
              <a:t> of </a:t>
            </a:r>
            <a:r>
              <a:rPr lang="fr-FR" sz="1600" dirty="0" err="1"/>
              <a:t>those</a:t>
            </a:r>
            <a:r>
              <a:rPr lang="fr-FR" sz="1600" dirty="0"/>
              <a:t> </a:t>
            </a:r>
            <a:r>
              <a:rPr lang="fr-FR" sz="1600" dirty="0" err="1"/>
              <a:t>column</a:t>
            </a:r>
            <a:r>
              <a:rPr lang="fr-FR" sz="1600" dirty="0"/>
              <a:t> </a:t>
            </a:r>
            <a:r>
              <a:rPr lang="fr-FR" sz="1600" dirty="0" err="1"/>
              <a:t>vectors</a:t>
            </a:r>
            <a:r>
              <a:rPr lang="fr-FR" sz="1600" dirty="0"/>
              <a:t>.</a:t>
            </a:r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about matrix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seeing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usually</a:t>
            </a:r>
            <a:r>
              <a:rPr lang="fr-FR" sz="2000" dirty="0"/>
              <a:t> not made explicit… and </a:t>
            </a:r>
            <a:r>
              <a:rPr lang="fr-FR" sz="2000" dirty="0" err="1"/>
              <a:t>you’re</a:t>
            </a:r>
            <a:r>
              <a:rPr lang="fr-FR" sz="2000" dirty="0"/>
              <a:t> </a:t>
            </a:r>
            <a:r>
              <a:rPr lang="fr-FR" sz="2000" dirty="0" err="1"/>
              <a:t>left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having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by </a:t>
            </a:r>
            <a:r>
              <a:rPr lang="fr-FR" sz="2000" dirty="0" err="1"/>
              <a:t>heart</a:t>
            </a:r>
            <a:r>
              <a:rPr lang="fr-FR" sz="2000" dirty="0"/>
              <a:t> </a:t>
            </a:r>
            <a:r>
              <a:rPr lang="fr-FR" sz="2000" dirty="0" err="1"/>
              <a:t>ax</a:t>
            </a:r>
            <a:r>
              <a:rPr lang="fr-FR" sz="2000" dirty="0"/>
              <a:t> + by etc…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C3ACE-8C75-BA48-B709-BE7E0EEA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5" y="3188180"/>
            <a:ext cx="10515569" cy="3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CFF12-0E9C-CE44-89D5-E68365BC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1B87C-7E98-484A-BECB-4D68D81D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</a:t>
            </a:r>
          </a:p>
          <a:p>
            <a:pPr lvl="1"/>
            <a:r>
              <a:rPr lang="fr-FR" dirty="0"/>
              <a:t>90° for </a:t>
            </a:r>
            <a:r>
              <a:rPr lang="fr-FR" dirty="0" err="1"/>
              <a:t>example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Shear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a matrix,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interpret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certain transformation of </a:t>
            </a:r>
            <a:r>
              <a:rPr lang="fr-FR" dirty="0" err="1"/>
              <a:t>space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4172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70753-86DA-4E4C-918E-20CD69C3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Show the </a:t>
                </a:r>
                <a:r>
                  <a:rPr lang="fr-FR" dirty="0" err="1"/>
                  <a:t>effect</a:t>
                </a:r>
                <a:r>
                  <a:rPr lang="fr-FR" dirty="0"/>
                  <a:t> of the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/>
                  <a:t>on a </a:t>
                </a:r>
                <a:r>
                  <a:rPr lang="fr-FR" dirty="0" err="1"/>
                  <a:t>letter</a:t>
                </a:r>
                <a:r>
                  <a:rPr lang="fr-FR" dirty="0"/>
                  <a:t> L made up of the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D30564-AB14-EB41-8E99-E204E383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58" y="4512449"/>
            <a:ext cx="2565400" cy="914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7523C3-BC18-7D47-8673-E79492B7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79" y="2340749"/>
            <a:ext cx="360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DB795-FCEC-7447-AF52-A6E5E141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02918-D5D6-8D46-9B54-8EAA2906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1 matrix by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intuitively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?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Always</a:t>
            </a:r>
            <a:r>
              <a:rPr lang="fr-FR" dirty="0"/>
              <a:t> a good </a:t>
            </a:r>
            <a:r>
              <a:rPr lang="fr-FR" dirty="0" err="1"/>
              <a:t>idea</a:t>
            </a:r>
            <a:r>
              <a:rPr lang="fr-FR" dirty="0"/>
              <a:t> to </a:t>
            </a:r>
            <a:r>
              <a:rPr lang="fr-FR" dirty="0" err="1"/>
              <a:t>think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meaning</a:t>
            </a:r>
            <a:r>
              <a:rPr lang="fr-FR" dirty="0"/>
              <a:t> and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in the </a:t>
            </a:r>
            <a:r>
              <a:rPr lang="fr-FR" dirty="0" err="1"/>
              <a:t>numbers</a:t>
            </a:r>
            <a:r>
              <a:rPr lang="fr-FR" dirty="0"/>
              <a:t>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089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34C6-7EF4-2147-AD4A-608A2D2D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1E1B4-B01F-514A-BE99-F73D525F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Apply</a:t>
            </a:r>
            <a:r>
              <a:rPr lang="fr-FR" dirty="0"/>
              <a:t> one transformation to </a:t>
            </a:r>
            <a:r>
              <a:rPr lang="fr-FR" dirty="0" err="1"/>
              <a:t>another</a:t>
            </a:r>
            <a:r>
              <a:rPr lang="fr-FR" dirty="0"/>
              <a:t>: move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combined</a:t>
            </a:r>
            <a:r>
              <a:rPr lang="fr-FR" dirty="0"/>
              <a:t> transformations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</a:t>
            </a:r>
          </a:p>
          <a:p>
            <a:pPr lvl="1"/>
            <a:endParaRPr lang="fr-FR" dirty="0"/>
          </a:p>
          <a:p>
            <a:r>
              <a:rPr lang="fr-FR" dirty="0"/>
              <a:t>Rotation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shear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CA29F0-CDFD-404D-BC46-54FCD14F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4576580"/>
            <a:ext cx="2964518" cy="22814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4DF2DE-D1BF-3A4C-A3E3-877BF09A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1" y="4490365"/>
            <a:ext cx="2736775" cy="2352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AED7B8-618F-DA4E-8B89-FD417A22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326" y="4093556"/>
            <a:ext cx="3247568" cy="2749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BBC999-1E4C-8B4E-A634-09336D8F9533}"/>
              </a:ext>
            </a:extLst>
          </p:cNvPr>
          <p:cNvSpPr txBox="1"/>
          <p:nvPr/>
        </p:nvSpPr>
        <p:spPr>
          <a:xfrm>
            <a:off x="4055633" y="571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C4910-8AA4-7743-914E-3FD2480C4597}"/>
              </a:ext>
            </a:extLst>
          </p:cNvPr>
          <p:cNvSpPr txBox="1"/>
          <p:nvPr/>
        </p:nvSpPr>
        <p:spPr>
          <a:xfrm>
            <a:off x="8003406" y="5666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2847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A7157-3FF0-6845-8BDE-5A6EE43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r>
              <a:rPr lang="fr-FR" dirty="0"/>
              <a:t> (2D for </a:t>
            </a:r>
            <a:r>
              <a:rPr lang="fr-FR" dirty="0" err="1"/>
              <a:t>now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B7CD57-B4C9-A941-BD5A-95A068E3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talks</a:t>
            </a:r>
            <a:r>
              <a:rPr lang="fr-FR" dirty="0"/>
              <a:t> about </a:t>
            </a:r>
            <a:r>
              <a:rPr lang="fr-FR" dirty="0" err="1"/>
              <a:t>vectors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A set of </a:t>
            </a:r>
            <a:r>
              <a:rPr lang="fr-FR" dirty="0" err="1"/>
              <a:t>coordinates</a:t>
            </a:r>
            <a:r>
              <a:rPr lang="fr-FR" dirty="0"/>
              <a:t>/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sits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a </a:t>
            </a:r>
            <a:r>
              <a:rPr lang="fr-FR" dirty="0" err="1"/>
              <a:t>coordinate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tail</a:t>
            </a:r>
            <a:r>
              <a:rPr lang="fr-FR" dirty="0"/>
              <a:t> on the </a:t>
            </a:r>
            <a:r>
              <a:rPr lang="fr-FR" dirty="0" err="1"/>
              <a:t>origin</a:t>
            </a:r>
            <a:r>
              <a:rPr lang="fr-FR" dirty="0"/>
              <a:t> =&gt;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origin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coordinates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set of instructions to go </a:t>
            </a:r>
            <a:r>
              <a:rPr lang="fr-FR" dirty="0" err="1"/>
              <a:t>from</a:t>
            </a:r>
            <a:r>
              <a:rPr lang="fr-FR" dirty="0"/>
              <a:t> the base to the tip of the </a:t>
            </a:r>
            <a:r>
              <a:rPr lang="fr-FR" dirty="0" err="1"/>
              <a:t>vector</a:t>
            </a:r>
            <a:endParaRPr lang="fr-FR" dirty="0"/>
          </a:p>
          <a:p>
            <a:pPr lvl="1"/>
            <a:r>
              <a:rPr lang="fr-FR" dirty="0"/>
              <a:t>Go </a:t>
            </a:r>
            <a:r>
              <a:rPr lang="fr-FR" dirty="0" err="1"/>
              <a:t>along</a:t>
            </a:r>
            <a:r>
              <a:rPr lang="fr-FR" dirty="0"/>
              <a:t> the x axis a certain </a:t>
            </a:r>
            <a:r>
              <a:rPr lang="fr-FR" dirty="0" err="1"/>
              <a:t>amount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the y axis a certain </a:t>
            </a:r>
            <a:r>
              <a:rPr lang="fr-FR" dirty="0" err="1"/>
              <a:t>amount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3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C9D404-7BA0-564C-A450-8C8A9F28C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B3CE28-1E9E-A740-93EC-21AE309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fr-FR" sz="4100">
                <a:solidFill>
                  <a:srgbClr val="FFFFFF"/>
                </a:solidFill>
              </a:rPr>
              <a:t>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2000"/>
                  <a:t>The composition matrix can be understood as the result of a product of matrices.</a:t>
                </a:r>
              </a:p>
              <a:p>
                <a:r>
                  <a:rPr lang="fr-FR" sz="2000"/>
                  <a:t>That product should be read right to left, as with functions:</a:t>
                </a:r>
              </a:p>
              <a:p>
                <a:pPr marL="0" indent="0">
                  <a:buNone/>
                </a:pPr>
                <a:endParaRPr lang="fr-FR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  <a:blipFill>
                <a:blip r:embed="rId2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79A3661C-8FF9-9C4C-B9D1-D5CFB0C5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61" y="3446698"/>
            <a:ext cx="6069108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1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4C802-940D-ED44-B2DE-7C1A74A7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/>
              <a:t>Example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We</a:t>
                </a:r>
                <a:r>
                  <a:rPr lang="fr-FR" sz="2000" dirty="0"/>
                  <a:t> are </a:t>
                </a:r>
                <a:r>
                  <a:rPr lang="fr-FR" sz="2000" dirty="0" err="1"/>
                  <a:t>going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apply</a:t>
                </a:r>
                <a:r>
                  <a:rPr lang="fr-FR" sz="2000" dirty="0"/>
                  <a:t> 2 </a:t>
                </a:r>
                <a:r>
                  <a:rPr lang="fr-FR" sz="2000" dirty="0" err="1"/>
                  <a:t>consecutive</a:t>
                </a:r>
                <a:r>
                  <a:rPr lang="fr-FR" sz="2000" dirty="0"/>
                  <a:t> transformations, </a:t>
                </a:r>
                <a:r>
                  <a:rPr lang="fr-FR" sz="2000" dirty="0" err="1"/>
                  <a:t>following</a:t>
                </a:r>
                <a:r>
                  <a:rPr lang="fr-FR" sz="2000" dirty="0"/>
                  <a:t> the basis </a:t>
                </a:r>
                <a:r>
                  <a:rPr lang="fr-FR" sz="2000" dirty="0" err="1"/>
                  <a:t>vactors</a:t>
                </a:r>
                <a:r>
                  <a:rPr lang="fr-FR" sz="2000" dirty="0"/>
                  <a:t>:</a:t>
                </a:r>
              </a:p>
              <a:p>
                <a:pPr marL="0" indent="0">
                  <a:buNone/>
                </a:pPr>
                <a:endParaRPr lang="fr-FR" sz="2000" dirty="0"/>
              </a:p>
              <a:p>
                <a:r>
                  <a:rPr lang="fr-FR" sz="2000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and </a:t>
                </a:r>
                <a:r>
                  <a:rPr lang="fr-FR" sz="2000" dirty="0" err="1"/>
                  <a:t>its</a:t>
                </a:r>
                <a:r>
                  <a:rPr lang="fr-FR" sz="2000" dirty="0"/>
                  <a:t> transformation:</a:t>
                </a:r>
              </a:p>
              <a:p>
                <a:endParaRPr lang="fr-FR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 r="-3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95CD9B-1FA5-B348-80DA-F524A36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50708"/>
            <a:ext cx="6019331" cy="4153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712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7CBF3-3357-1E47-BD06-EA9F46C8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transformation :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D5CBBD9-2080-9043-83FD-4F5C83B8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611438"/>
            <a:ext cx="2387600" cy="3175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EB437-0B09-DE4E-9982-868EFF9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75" y="2554288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E4908-1FB2-6C43-ADBB-F2CE4002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186CB-6700-D34A-97EB-310DC48D5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Total </a:t>
            </a:r>
            <a:r>
              <a:rPr lang="fr-FR" sz="2000" dirty="0" err="1"/>
              <a:t>effect</a:t>
            </a:r>
            <a:r>
              <a:rPr lang="fr-FR" sz="2000" dirty="0"/>
              <a:t> </a:t>
            </a:r>
            <a:r>
              <a:rPr lang="fr-FR" sz="2000" dirty="0" err="1"/>
              <a:t>gives</a:t>
            </a:r>
            <a:r>
              <a:rPr lang="fr-FR" sz="2000" dirty="0"/>
              <a:t> us a new transformation !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Now</a:t>
            </a:r>
            <a:r>
              <a:rPr lang="fr-FR" sz="2000" dirty="0"/>
              <a:t> </a:t>
            </a:r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it’s</a:t>
            </a:r>
            <a:r>
              <a:rPr lang="fr-FR" sz="2000" dirty="0"/>
              <a:t> matrix…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numerically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the </a:t>
            </a:r>
            <a:r>
              <a:rPr lang="fr-FR" sz="2000" dirty="0" err="1"/>
              <a:t>vectors</a:t>
            </a:r>
            <a:r>
              <a:rPr lang="fr-FR" sz="2000" dirty="0"/>
              <a:t> 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BCD086-2FEB-4B4E-9E3C-02F3FD66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08715"/>
            <a:ext cx="6019331" cy="3837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5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ADB90-24AE-D64A-986E-B90A9E0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First </a:t>
                </a:r>
                <a:r>
                  <a:rPr lang="fr-FR" dirty="0" err="1"/>
                  <a:t>column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tells us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lands.  </a:t>
                </a:r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to </a:t>
                </a:r>
                <a:r>
                  <a:rPr lang="fr-FR" dirty="0" err="1"/>
                  <a:t>begin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. 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DCEF-00AA-6C4B-8961-1C5EED13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022600"/>
            <a:ext cx="89662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F2728-B0D5-524D-9695-2EA91847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figure out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happens</a:t>
                </a:r>
                <a:r>
                  <a:rPr lang="fr-FR" dirty="0"/>
                  <a:t> to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apply</a:t>
                </a:r>
                <a:r>
                  <a:rPr lang="fr-FR" dirty="0"/>
                  <a:t> the transformation </a:t>
                </a:r>
                <a:r>
                  <a:rPr lang="fr-FR" dirty="0" err="1"/>
                  <a:t>defined</a:t>
                </a:r>
                <a:r>
                  <a:rPr lang="fr-FR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use a simple matrix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product</a:t>
                </a:r>
                <a:r>
                  <a:rPr lang="fr-FR" dirty="0"/>
                  <a:t>,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like</a:t>
                </a:r>
                <a:r>
                  <a:rPr lang="fr-FR" dirty="0"/>
                  <a:t> in the </a:t>
                </a:r>
                <a:r>
                  <a:rPr lang="fr-FR" dirty="0" err="1"/>
                  <a:t>previous</a:t>
                </a:r>
                <a:r>
                  <a:rPr lang="fr-FR" dirty="0"/>
                  <a:t> slides !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2C489B8-D667-3945-A133-0D716680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429000"/>
            <a:ext cx="4445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4EFDA-2105-194A-BEA8-CF8ED5FC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6BCB6-D3CE-5B46-AF7A-5CBB61EC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remember</a:t>
            </a:r>
            <a:r>
              <a:rPr lang="fr-FR" dirty="0"/>
              <a:t> the intuition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nothing</a:t>
            </a:r>
            <a:r>
              <a:rPr lang="fr-FR" dirty="0"/>
              <a:t> but a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4FED41-71D6-4C48-8E18-1E53333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8008"/>
            <a:ext cx="10210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8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E0CB-8C6E-F74F-92D4-8FEA98D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BEB6-04D8-0044-B448-9CDE64B1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figure out the values in the second </a:t>
            </a:r>
            <a:r>
              <a:rPr lang="fr-FR" dirty="0" err="1"/>
              <a:t>column</a:t>
            </a:r>
            <a:r>
              <a:rPr lang="fr-FR" dirty="0"/>
              <a:t> of the matrix!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667A4A-A327-7D4A-BE3D-20F549AC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760663"/>
            <a:ext cx="9258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21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928D5-F92E-D04D-807F-C353655D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7582C-6036-0C40-8E60-86B195F3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as for the first </a:t>
            </a:r>
            <a:r>
              <a:rPr lang="fr-FR" dirty="0" err="1"/>
              <a:t>column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20F766-3C93-8643-838D-8891F9BA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968947"/>
            <a:ext cx="10306050" cy="25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52B89F-3FCB-0346-9800-FCB97F25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4712DD-EC4C-BD4D-B761-754E6A91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" b="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/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A point’s coordinates are traditionally written horizontally(-2, 3) vs.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Vector coordinates which are vertical with square brackets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  <a:blipFill>
                <a:blip r:embed="rId3"/>
                <a:stretch>
                  <a:fillRect l="-1544" t="-2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5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841AD-1E01-2946-9929-7581130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As </a:t>
                </a:r>
                <a:r>
                  <a:rPr lang="fr-FR" dirty="0" err="1"/>
                  <a:t>previously</a:t>
                </a:r>
                <a:r>
                  <a:rPr lang="fr-FR" dirty="0"/>
                  <a:t>, </a:t>
                </a:r>
                <a:r>
                  <a:rPr lang="fr-FR" dirty="0" err="1"/>
                  <a:t>let’s</a:t>
                </a:r>
                <a:r>
                  <a:rPr lang="fr-FR" dirty="0"/>
                  <a:t> first </a:t>
                </a:r>
                <a:r>
                  <a:rPr lang="fr-FR" dirty="0" err="1"/>
                  <a:t>take</a:t>
                </a:r>
                <a:r>
                  <a:rPr lang="fr-FR" dirty="0"/>
                  <a:t> care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resulting</a:t>
                </a:r>
                <a:r>
                  <a:rPr lang="fr-FR" dirty="0"/>
                  <a:t> transformation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549D-ED92-3344-927B-D0CA1475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35" y="2452867"/>
            <a:ext cx="7788729" cy="41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6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8E2F9-60D2-5B46-B08F-2244EB58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And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the </a:t>
                </a:r>
                <a:r>
                  <a:rPr lang="fr-FR" dirty="0" err="1"/>
                  <a:t>same</a:t>
                </a:r>
                <a:r>
                  <a:rPr lang="fr-FR" dirty="0"/>
                  <a:t> </a:t>
                </a:r>
                <a:r>
                  <a:rPr lang="fr-FR" dirty="0" err="1"/>
                  <a:t>process</a:t>
                </a:r>
                <a:r>
                  <a:rPr lang="fr-FR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!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BB4C84F-412B-6043-A41B-A78CEB0A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97" y="2387868"/>
            <a:ext cx="7571807" cy="4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E6A26-23B2-8C4D-9D01-8AC2B7AD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089E6-2E55-D14A-8309-3B1DA3C9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The final </a:t>
            </a:r>
            <a:r>
              <a:rPr lang="fr-FR" dirty="0" err="1"/>
              <a:t>result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u="sng" dirty="0" err="1"/>
              <a:t>very</a:t>
            </a:r>
            <a:r>
              <a:rPr lang="fr-FR" u="sng" dirty="0"/>
              <a:t> </a:t>
            </a:r>
            <a:r>
              <a:rPr lang="fr-FR" dirty="0" err="1"/>
              <a:t>common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taught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formula as </a:t>
            </a:r>
            <a:r>
              <a:rPr lang="fr-FR" dirty="0" err="1"/>
              <a:t>something</a:t>
            </a:r>
            <a:r>
              <a:rPr lang="fr-FR" dirty="0"/>
              <a:t> to </a:t>
            </a:r>
            <a:r>
              <a:rPr lang="fr-FR" dirty="0" err="1"/>
              <a:t>memorize</a:t>
            </a:r>
            <a:r>
              <a:rPr lang="fr-FR" dirty="0"/>
              <a:t> as a </a:t>
            </a:r>
            <a:r>
              <a:rPr lang="fr-FR" dirty="0" err="1"/>
              <a:t>process</a:t>
            </a:r>
            <a:r>
              <a:rPr lang="fr-FR" dirty="0"/>
              <a:t>…</a:t>
            </a:r>
          </a:p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anyone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.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case :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a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matrix matrix multiplication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713F04-DCAA-DC4D-96A8-C2150F2E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027906"/>
            <a:ext cx="595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CA0A7-6631-C544-8926-2CD4D1B7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488A2-30F0-1D43-A379-D6B4CFE5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Matrix matrix multiplication :</a:t>
            </a:r>
          </a:p>
          <a:p>
            <a:pPr lvl="1"/>
            <a:r>
              <a:rPr lang="fr-FR" dirty="0"/>
              <a:t>Consistes in </a:t>
            </a:r>
            <a:r>
              <a:rPr lang="fr-FR" dirty="0" err="1"/>
              <a:t>applying</a:t>
            </a:r>
            <a:r>
              <a:rPr lang="fr-FR" dirty="0"/>
              <a:t> 1 transformation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another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 and </a:t>
            </a:r>
            <a:r>
              <a:rPr lang="fr-FR" dirty="0" err="1"/>
              <a:t>describes</a:t>
            </a:r>
            <a:r>
              <a:rPr lang="fr-FR" dirty="0"/>
              <a:t> the </a:t>
            </a:r>
            <a:r>
              <a:rPr lang="fr-FR" dirty="0" err="1"/>
              <a:t>combined</a:t>
            </a:r>
            <a:r>
              <a:rPr lang="fr-FR" dirty="0"/>
              <a:t>, </a:t>
            </a:r>
            <a:r>
              <a:rPr lang="fr-FR" dirty="0" err="1"/>
              <a:t>overall</a:t>
            </a:r>
            <a:r>
              <a:rPr lang="fr-FR" dirty="0"/>
              <a:t> transformation.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Therefore</a:t>
            </a:r>
            <a:r>
              <a:rPr lang="fr-FR" dirty="0"/>
              <a:t> 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yields</a:t>
            </a:r>
            <a:r>
              <a:rPr lang="fr-FR" dirty="0"/>
              <a:t> a new matrix.</a:t>
            </a:r>
          </a:p>
        </p:txBody>
      </p:sp>
    </p:spTree>
    <p:extLst>
      <p:ext uri="{BB962C8B-B14F-4D97-AF65-F5344CB8AC3E}">
        <p14:creationId xmlns:p14="http://schemas.microsoft.com/office/powerpoint/2010/main" val="3922504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606B-5895-5E49-93F2-3B108AB1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3FBA62-7F7B-AD40-AB53-FBFAF660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know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, </a:t>
            </a:r>
            <a:r>
              <a:rPr lang="fr-FR" dirty="0" err="1"/>
              <a:t>here’s</a:t>
            </a:r>
            <a:r>
              <a:rPr lang="fr-FR" dirty="0"/>
              <a:t> a question :</a:t>
            </a:r>
          </a:p>
          <a:p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490014-C23B-634E-9C9E-A8F96BB7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341243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7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CAE53-39AD-AD4A-B790-CAD6A52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fr-FR" sz="3600" dirty="0" err="1"/>
              <a:t>Comparison</a:t>
            </a:r>
            <a:endParaRPr lang="fr-FR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fr-FR" sz="2000" dirty="0"/>
                  <a:t>Because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now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understand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these</a:t>
                </a:r>
                <a:r>
                  <a:rPr lang="fr-FR" sz="2000" dirty="0"/>
                  <a:t> matrices </a:t>
                </a:r>
                <a:r>
                  <a:rPr lang="fr-FR" sz="2000" dirty="0" err="1"/>
                  <a:t>represent</a:t>
                </a:r>
                <a:r>
                  <a:rPr lang="fr-FR" sz="2000" dirty="0"/>
                  <a:t>, </a:t>
                </a:r>
                <a:r>
                  <a:rPr lang="fr-FR" sz="2000" dirty="0" err="1"/>
                  <a:t>it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seems</a:t>
                </a:r>
                <a:r>
                  <a:rPr lang="fr-FR" sz="2000" dirty="0"/>
                  <a:t> intuitive </a:t>
                </a:r>
                <a:r>
                  <a:rPr lang="fr-FR" sz="2000" dirty="0" err="1"/>
                  <a:t>that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those</a:t>
                </a:r>
                <a:r>
                  <a:rPr lang="fr-FR" sz="2000" dirty="0"/>
                  <a:t> 2 transformations are not </a:t>
                </a:r>
                <a:r>
                  <a:rPr lang="fr-FR" sz="2000" dirty="0" err="1"/>
                  <a:t>equal</a:t>
                </a:r>
                <a:r>
                  <a:rPr lang="fr-FR" sz="2000" dirty="0"/>
                  <a:t> if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go </a:t>
                </a:r>
                <a:r>
                  <a:rPr lang="fr-FR" sz="2000" dirty="0" err="1"/>
                  <a:t>through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them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your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head</a:t>
                </a:r>
                <a:r>
                  <a:rPr lang="fr-FR" sz="2000" dirty="0"/>
                  <a:t>.</a:t>
                </a:r>
              </a:p>
              <a:p>
                <a:r>
                  <a:rPr lang="fr-FR" sz="2000" dirty="0"/>
                  <a:t>No </a:t>
                </a:r>
                <a:r>
                  <a:rPr lang="fr-FR" sz="2000" dirty="0" err="1"/>
                  <a:t>need</a:t>
                </a:r>
                <a:r>
                  <a:rPr lang="fr-FR" sz="2000" dirty="0"/>
                  <a:t> to go do </a:t>
                </a:r>
                <a:r>
                  <a:rPr lang="fr-FR" sz="2000" dirty="0" err="1"/>
                  <a:t>calculations</a:t>
                </a:r>
                <a:r>
                  <a:rPr lang="fr-FR" sz="2000" dirty="0"/>
                  <a:t> an compare the </a:t>
                </a:r>
                <a:r>
                  <a:rPr lang="fr-FR" sz="2000" dirty="0" err="1"/>
                  <a:t>results</a:t>
                </a:r>
                <a:r>
                  <a:rPr lang="fr-FR" sz="2000" dirty="0"/>
                  <a:t> 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  <a:blipFill>
                <a:blip r:embed="rId2"/>
                <a:stretch>
                  <a:fillRect l="-760" t="-5469"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645403-F96F-274A-A43B-D6EAB52F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3206912"/>
            <a:ext cx="4974336" cy="236280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5E37C1-55F7-444A-B8E7-37CF3EA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3312617"/>
            <a:ext cx="4974336" cy="21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8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0CB34-C861-EF48-857A-05DF360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Dot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75BE8-8EBE-3249-BE36-5B0DEC6D1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209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AEFF9-9A9F-E444-938A-8C01CB1B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D0D40-BF31-4548-9C61-62A6D62B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Dot </a:t>
            </a:r>
            <a:r>
              <a:rPr lang="fr-FR" dirty="0" err="1"/>
              <a:t>product</a:t>
            </a:r>
            <a:r>
              <a:rPr lang="fr-FR" dirty="0"/>
              <a:t> basic </a:t>
            </a:r>
            <a:r>
              <a:rPr lang="fr-FR" dirty="0" err="1"/>
              <a:t>def</a:t>
            </a:r>
            <a:endParaRPr lang="fr-FR" dirty="0"/>
          </a:p>
          <a:p>
            <a:r>
              <a:rPr lang="fr-FR" dirty="0"/>
              <a:t>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revisited</a:t>
            </a:r>
            <a:endParaRPr lang="fr-FR" dirty="0"/>
          </a:p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  <a:p>
            <a:r>
              <a:rPr lang="fr-FR" dirty="0"/>
              <a:t>Angle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921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BE548-BDD0-A249-B345-E52F4A04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391774B-0732-A547-9809-001535204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15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7486C7-1242-D14F-9185-97FADB3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4" r="1601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724D0-ACAC-C746-88F0-B996FA83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3rd Dimension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05A9A-0BCB-144A-9E72-92F53532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Ordered Triplet of numbers</a:t>
            </a:r>
          </a:p>
          <a:p>
            <a:r>
              <a:rPr lang="fr-FR" sz="2000"/>
              <a:t>Same « instruction » principle</a:t>
            </a:r>
          </a:p>
          <a:p>
            <a:pPr lvl="1"/>
            <a:r>
              <a:rPr lang="fr-FR" sz="2000"/>
              <a:t> move along the x axis, then parallel to the y axis then parallel to the z axis</a:t>
            </a:r>
          </a:p>
          <a:p>
            <a:r>
              <a:rPr lang="fr-FR" sz="2000"/>
              <a:t>Gives you one unique vector in space.</a:t>
            </a:r>
          </a:p>
        </p:txBody>
      </p:sp>
    </p:spTree>
    <p:extLst>
      <p:ext uri="{BB962C8B-B14F-4D97-AF65-F5344CB8AC3E}">
        <p14:creationId xmlns:p14="http://schemas.microsoft.com/office/powerpoint/2010/main" val="3599277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E5235-92BD-DD49-AD00-A6DE499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Central Operations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F846D-01C8-C043-A86C-30FB9D45F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Addition</a:t>
            </a:r>
          </a:p>
          <a:p>
            <a:r>
              <a:rPr lang="fr-FR" dirty="0"/>
              <a:t>Multiplication</a:t>
            </a:r>
          </a:p>
          <a:p>
            <a:r>
              <a:rPr lang="fr-FR" dirty="0"/>
              <a:t>=&gt;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enter the 2D </a:t>
            </a:r>
            <a:r>
              <a:rPr lang="fr-FR" dirty="0" err="1"/>
              <a:t>realm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5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15E01-93FA-C643-BCE5-0817CDC2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Vector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  <a:blipFill>
                <a:blip r:embed="rId2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0E325A6-ACD5-5248-8566-2C63DF4E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912685"/>
            <a:ext cx="3529109" cy="2902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34F692-E4D5-E944-9B4F-311B8354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443" y="655813"/>
            <a:ext cx="3526424" cy="32619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096BCE-C7EA-0848-8796-EE6E4D3B0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79" y="986868"/>
            <a:ext cx="3553968" cy="2754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2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8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B324974-8843-BA4D-9379-238C9C2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Why this definition of addition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A869-7FCA-FD4A-BCB6-0E547A40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vector</a:t>
            </a:r>
            <a:r>
              <a:rPr lang="fr-FR" sz="2400" dirty="0"/>
              <a:t> </a:t>
            </a:r>
            <a:r>
              <a:rPr lang="fr-FR" sz="2400" dirty="0" err="1"/>
              <a:t>represents</a:t>
            </a:r>
            <a:r>
              <a:rPr lang="fr-FR" sz="2400" dirty="0"/>
              <a:t> a certain </a:t>
            </a:r>
            <a:r>
              <a:rPr lang="fr-FR" sz="2400" dirty="0" err="1"/>
              <a:t>movement</a:t>
            </a:r>
            <a:r>
              <a:rPr lang="fr-FR" sz="2400" dirty="0"/>
              <a:t>, a </a:t>
            </a:r>
            <a:r>
              <a:rPr lang="fr-FR" sz="2400" dirty="0" err="1"/>
              <a:t>step</a:t>
            </a:r>
            <a:r>
              <a:rPr lang="fr-FR" sz="2400" dirty="0"/>
              <a:t> in a direction</a:t>
            </a:r>
          </a:p>
          <a:p>
            <a:r>
              <a:rPr lang="fr-FR" sz="2400" dirty="0"/>
              <a:t>So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the </a:t>
            </a:r>
            <a:r>
              <a:rPr lang="fr-FR" sz="2400" dirty="0" err="1"/>
              <a:t>sum</a:t>
            </a:r>
            <a:r>
              <a:rPr lang="fr-FR" sz="2400" dirty="0"/>
              <a:t> of </a:t>
            </a:r>
            <a:r>
              <a:rPr lang="fr-FR" sz="2400" dirty="0" err="1"/>
              <a:t>vectors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starts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exactly</a:t>
            </a:r>
            <a:r>
              <a:rPr lang="fr-FR" sz="2400" dirty="0"/>
              <a:t> to the place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end up by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one </a:t>
            </a:r>
            <a:r>
              <a:rPr lang="fr-FR" sz="2400" dirty="0" err="1"/>
              <a:t>vector</a:t>
            </a:r>
            <a:r>
              <a:rPr lang="fr-FR" sz="2400" dirty="0"/>
              <a:t> and </a:t>
            </a:r>
            <a:r>
              <a:rPr lang="fr-FR" sz="2400" dirty="0" err="1"/>
              <a:t>then</a:t>
            </a:r>
            <a:r>
              <a:rPr lang="fr-FR" sz="2400" dirty="0"/>
              <a:t> the </a:t>
            </a:r>
            <a:r>
              <a:rPr lang="fr-FR" sz="2400" dirty="0" err="1"/>
              <a:t>other</a:t>
            </a:r>
            <a:endParaRPr lang="fr-FR" sz="2400" dirty="0"/>
          </a:p>
          <a:p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thing</a:t>
            </a:r>
            <a:r>
              <a:rPr lang="fr-FR" sz="2400" dirty="0"/>
              <a:t> in 1-dimension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adding</a:t>
            </a:r>
            <a:r>
              <a:rPr lang="fr-FR" sz="2400" dirty="0"/>
              <a:t> 2 + 5 for </a:t>
            </a:r>
            <a:r>
              <a:rPr lang="fr-FR" sz="2400" dirty="0" err="1"/>
              <a:t>example</a:t>
            </a:r>
            <a:r>
              <a:rPr lang="fr-FR" sz="24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F3F015-750C-B743-A9ED-A675AFDF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905377"/>
            <a:ext cx="4802404" cy="2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8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1923</Words>
  <Application>Microsoft Macintosh PowerPoint</Application>
  <PresentationFormat>Grand écran</PresentationFormat>
  <Paragraphs>270</Paragraphs>
  <Slides>58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Symbol</vt:lpstr>
      <vt:lpstr>Thème Office</vt:lpstr>
      <vt:lpstr>Linear Algebra</vt:lpstr>
      <vt:lpstr>Présentation PowerPoint</vt:lpstr>
      <vt:lpstr>Vectors</vt:lpstr>
      <vt:lpstr>Vectors (2D for now)</vt:lpstr>
      <vt:lpstr>Présentation PowerPoint</vt:lpstr>
      <vt:lpstr>3rd Dimension ?</vt:lpstr>
      <vt:lpstr>2 Central Operations</vt:lpstr>
      <vt:lpstr>Vector Addition</vt:lpstr>
      <vt:lpstr>Why this definition of addition ?</vt:lpstr>
      <vt:lpstr>Example</vt:lpstr>
      <vt:lpstr>Example and General Formula</vt:lpstr>
      <vt:lpstr>Présentation PowerPoint</vt:lpstr>
      <vt:lpstr>Vector Multiplication</vt:lpstr>
      <vt:lpstr>Présentation PowerPoint</vt:lpstr>
      <vt:lpstr>Exercises</vt:lpstr>
      <vt:lpstr>Exercises</vt:lpstr>
      <vt:lpstr>How to reconcile the different views mentioned ?</vt:lpstr>
      <vt:lpstr>Basis Vectors</vt:lpstr>
      <vt:lpstr>Linear Combinations</vt:lpstr>
      <vt:lpstr>Linear Combinations</vt:lpstr>
      <vt:lpstr>Span </vt:lpstr>
      <vt:lpstr>Mini exercise</vt:lpstr>
      <vt:lpstr>Solution</vt:lpstr>
      <vt:lpstr>Quick Recap</vt:lpstr>
      <vt:lpstr>Linear Transformations and Matrices</vt:lpstr>
      <vt:lpstr>Présentation PowerPoint</vt:lpstr>
      <vt:lpstr>Transformation</vt:lpstr>
      <vt:lpstr>Illustration</vt:lpstr>
      <vt:lpstr>Linear (Transformation)</vt:lpstr>
      <vt:lpstr>Linear</vt:lpstr>
      <vt:lpstr>Présentation PowerPoint</vt:lpstr>
      <vt:lpstr>Example</vt:lpstr>
      <vt:lpstr>Présentation PowerPoint</vt:lpstr>
      <vt:lpstr>Matrices</vt:lpstr>
      <vt:lpstr>Generalized Formula of a Matrix / Vector Product</vt:lpstr>
      <vt:lpstr>Transformation examples</vt:lpstr>
      <vt:lpstr>Exercise</vt:lpstr>
      <vt:lpstr>Matrix Multiplication</vt:lpstr>
      <vt:lpstr>Matrix Multiplication</vt:lpstr>
      <vt:lpstr>Présentation PowerPoint</vt:lpstr>
      <vt:lpstr>Matrix Multiplication</vt:lpstr>
      <vt:lpstr>Example</vt:lpstr>
      <vt:lpstr>Example</vt:lpstr>
      <vt:lpstr>Example</vt:lpstr>
      <vt:lpstr>Example</vt:lpstr>
      <vt:lpstr>Example</vt:lpstr>
      <vt:lpstr>Example</vt:lpstr>
      <vt:lpstr>Mini Exercise</vt:lpstr>
      <vt:lpstr>Example</vt:lpstr>
      <vt:lpstr>General formula</vt:lpstr>
      <vt:lpstr>General Formula</vt:lpstr>
      <vt:lpstr>General Formula</vt:lpstr>
      <vt:lpstr>Recap</vt:lpstr>
      <vt:lpstr>Extra Intuition</vt:lpstr>
      <vt:lpstr>Comparison</vt:lpstr>
      <vt:lpstr>Dot Product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Florence STRICKER-CESARI</dc:creator>
  <cp:lastModifiedBy>Florence STRICKER-CESARI</cp:lastModifiedBy>
  <cp:revision>8</cp:revision>
  <dcterms:created xsi:type="dcterms:W3CDTF">2022-01-27T12:22:34Z</dcterms:created>
  <dcterms:modified xsi:type="dcterms:W3CDTF">2022-02-01T13:23:24Z</dcterms:modified>
</cp:coreProperties>
</file>